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318" r:id="rId5"/>
    <p:sldId id="259" r:id="rId6"/>
    <p:sldId id="260" r:id="rId7"/>
    <p:sldId id="261" r:id="rId8"/>
    <p:sldId id="262" r:id="rId9"/>
    <p:sldId id="317" r:id="rId10"/>
    <p:sldId id="263" r:id="rId11"/>
    <p:sldId id="321" r:id="rId12"/>
    <p:sldId id="320" r:id="rId13"/>
    <p:sldId id="330" r:id="rId14"/>
    <p:sldId id="322" r:id="rId15"/>
    <p:sldId id="323" r:id="rId16"/>
    <p:sldId id="331" r:id="rId17"/>
    <p:sldId id="332" r:id="rId18"/>
    <p:sldId id="333" r:id="rId19"/>
    <p:sldId id="334" r:id="rId20"/>
    <p:sldId id="325" r:id="rId21"/>
    <p:sldId id="335" r:id="rId22"/>
    <p:sldId id="324" r:id="rId23"/>
    <p:sldId id="326" r:id="rId24"/>
    <p:sldId id="32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424" autoAdjust="0"/>
  </p:normalViewPr>
  <p:slideViewPr>
    <p:cSldViewPr>
      <p:cViewPr varScale="1">
        <p:scale>
          <a:sx n="81" d="100"/>
          <a:sy n="81" d="100"/>
        </p:scale>
        <p:origin x="-1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05411D-3F00-478C-8A9E-4C3823D83EBE}" type="datetimeFigureOut">
              <a:rPr lang="en-US"/>
              <a:pPr>
                <a:defRPr/>
              </a:pPr>
              <a:t>5/13/14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6F995E-7C22-4E3E-BCFB-D37246179C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16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5ED3A9-2AF1-4B65-B3AD-F3850F96D4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2698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is a video of the experimental paradigm used by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Rovee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-Collier at http://www.youtube.com/watch?v=lPJiB-oGMN0</a:t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F995E-7C22-4E3E-BCFB-D37246179C3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90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students the list of words for 30 seconds. Then have them write</a:t>
            </a:r>
            <a:r>
              <a:rPr lang="en-US" baseline="0" dirty="0" smtClean="0"/>
              <a:t> down what they remember. Most importantly, ask them how they went about trying to remember the words. This is a demonstration of encoding processes that adults use to store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F995E-7C22-4E3E-BCFB-D37246179C3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0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CB5B0B-63E4-434F-BC43-38ADB354350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3146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1353B3-41A7-434A-81C0-7A90C1CFF12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232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273454-51E0-4B2B-AF24-62B3961A078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488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B6E9C8-EFCE-4A4E-B340-CD4BF89410F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6597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Video concerning object permanence at http://www.youtube.com/watch?v=NjBh9ld_yIo</a:t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</a:t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http://www.youtube.com/watch?v=ue8y-JVhjS0</a:t>
            </a:r>
          </a:p>
          <a:p>
            <a:pPr eaLnBrk="1" hangingPunct="1">
              <a:spcBef>
                <a:spcPct val="0"/>
              </a:spcBef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Video about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Baillargeon’s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experiment: at http://home.cc.umanitoba.ca/~mdlee/Teaching/impossible.html </a:t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3A37E4-671A-4CE1-A3E6-13DF9001C20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7586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Films showing the conservation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experiments at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http://video.google.com/videosearch?sourceid=navclient&amp;ie=UTF-8&amp;rlz=1T4ADBR_enUS246US262&amp;q=Piaget's%20conservation%20experiment&amp;um=1&amp;sa=N&amp;tab=wv# </a:t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http://www.youtube.com/watch?v=MpREJIrpgv8&amp;feature=related </a:t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4E5D45-A871-4163-BB08-5260C3BC20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465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Video showing the difference between concrete and formal operational thinking at http://www.youtube.com/watch?v=lw36PpYPPZM&amp;NR=1 </a:t>
            </a:r>
            <a:endParaRPr lang="en-US" dirty="0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2270DB-1434-4CAF-AFD3-42153924FDD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8063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Video describing behavior of children with ADHD and ways to help control their behavior at </a:t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http://www.nhs.uk/video/pages/medialibrary.aspx?Filter=&amp;Id=%7Bd50278d5-00b7-4f16-b4ea-614dede9b4b1%7D&amp;Tag=&amp;Uri=video/2009/February/Pages/ADHDchildren.aspx</a:t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(Production of the British National Health Services) </a:t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F995E-7C22-4E3E-BCFB-D37246179C3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1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5" name="Picture 42" descr="A10061044_Levine_powerpoint_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 rot="10800000" flipV="1">
            <a:off x="838200" y="6038850"/>
            <a:ext cx="594360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>
                <a:latin typeface="+mn-lt"/>
              </a:rPr>
              <a:t>Child Development: An Active Learning Approach </a:t>
            </a:r>
            <a:r>
              <a:rPr lang="en-US" sz="1000" dirty="0">
                <a:latin typeface="+mn-lt"/>
              </a:rPr>
              <a:t>by Laura E. Levine and Joyce Munsch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+mn-lt"/>
              </a:rPr>
              <a:t>© 2011 SAGE Publications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6072B-39A1-4741-84A2-ADAD1EEA7759}" type="datetimeFigureOut">
              <a:rPr lang="en-US"/>
              <a:pPr>
                <a:defRPr/>
              </a:pPr>
              <a:t>5/13/14</a:t>
            </a:fld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98D80-0B87-4024-B640-CB5BA3A41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286FC-195F-4190-B0A5-AEA082F6A61C}" type="datetimeFigureOut">
              <a:rPr lang="en-US"/>
              <a:pPr>
                <a:defRPr/>
              </a:pPr>
              <a:t>5/13/14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C127D-423E-44AB-83AD-34C6EE70BF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590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590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306E1-E9B1-404C-9766-2BEDFAB31AFF}" type="datetimeFigureOut">
              <a:rPr lang="en-US"/>
              <a:pPr>
                <a:defRPr/>
              </a:pPr>
              <a:t>5/13/14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A95A-D8DA-4DA0-BD6A-D22F505EA4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 bwMode="auto">
          <a:xfrm>
            <a:off x="1219200" y="60960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ctr">
              <a:defRPr sz="10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>
                <a:latin typeface="+mn-lt"/>
              </a:rPr>
              <a:t>Child Development: An Active Learning Approach </a:t>
            </a:r>
            <a:r>
              <a:rPr lang="en-US" dirty="0" smtClean="0">
                <a:latin typeface="+mn-lt"/>
              </a:rPr>
              <a:t>by Laura E. Levine and Joyce Munsch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© 2011 SAGE Publications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9D1F8-9124-428C-8DB3-82B5BC648C43}" type="datetimeFigureOut">
              <a:rPr lang="en-US"/>
              <a:pPr>
                <a:defRPr/>
              </a:pPr>
              <a:t>5/13/14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8BE38-754F-428F-BA26-438C2294DA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28173-C803-472C-BCA3-EF7508BC4D9E}" type="datetimeFigureOut">
              <a:rPr lang="en-US"/>
              <a:pPr>
                <a:defRPr/>
              </a:pPr>
              <a:t>5/13/14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817DD-4C9B-48C8-8F4A-DB3DD79043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06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06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B0E7-57A6-4477-BC47-A1A86B0176C2}" type="datetimeFigureOut">
              <a:rPr lang="en-US"/>
              <a:pPr>
                <a:defRPr/>
              </a:pPr>
              <a:t>5/13/14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F1ACE-4BE9-4976-8EE7-DEBE8DFEED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0AE28-D850-4B5B-967B-D3EC8CE56595}" type="datetimeFigureOut">
              <a:rPr lang="en-US"/>
              <a:pPr>
                <a:defRPr/>
              </a:pPr>
              <a:t>5/13/14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C4BF4-52FE-464A-BBA7-2D0FE00B16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72FAB-A3AC-406B-9BC9-4EC55715C48C}" type="datetimeFigureOut">
              <a:rPr lang="en-US"/>
              <a:pPr>
                <a:defRPr/>
              </a:pPr>
              <a:t>5/13/14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dirty="0"/>
              <a:t>Child Development: An Active Learning Approach by Laura E. Levine and Joyce Munsch</a:t>
            </a:r>
          </a:p>
          <a:p>
            <a:pPr>
              <a:defRPr/>
            </a:pPr>
            <a:r>
              <a:rPr lang="en-US" dirty="0"/>
              <a:t>© 2011 SAGE Publications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37031-72CF-4845-93B5-64E0FB72A4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663C6-5159-45A0-A752-5A2AA1B33A02}" type="datetimeFigureOut">
              <a:rPr lang="en-US"/>
              <a:pPr>
                <a:defRPr/>
              </a:pPr>
              <a:t>5/13/14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778BB-A105-4600-AACF-192ADD14CF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BAEAB-39E3-493B-B0C9-E856A8362FB9}" type="datetimeFigureOut">
              <a:rPr lang="en-US"/>
              <a:pPr>
                <a:defRPr/>
              </a:pPr>
              <a:t>5/13/14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6208D-E9DF-4595-99BB-FAC3D0135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0F861-6FBC-4B10-BD47-9B395584CC93}" type="datetimeFigureOut">
              <a:rPr lang="en-US"/>
              <a:pPr>
                <a:defRPr/>
              </a:pPr>
              <a:t>5/13/14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dirty="0"/>
              <a:t>Child Development: An Active Learning Approach</a:t>
            </a:r>
          </a:p>
          <a:p>
            <a:pPr>
              <a:defRPr/>
            </a:pPr>
            <a:r>
              <a:rPr lang="en-US" dirty="0"/>
              <a:t>Laura E. Levine and Joyce Munsch</a:t>
            </a:r>
          </a:p>
          <a:p>
            <a:pPr>
              <a:defRPr/>
            </a:pPr>
            <a:r>
              <a:rPr lang="en-US" dirty="0"/>
              <a:t>© 2011 SAGE Publications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4F2A8-C3EB-4AAE-8E5E-0A7F49224D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1" descr="A10061044_Levine_powerpoint_bg_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5438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906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6172200"/>
            <a:ext cx="579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i="1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Child Development: An Active Learning Approach by Laura E. Levine and Joyce Munsch</a:t>
            </a:r>
          </a:p>
          <a:p>
            <a:pPr>
              <a:defRPr/>
            </a:pPr>
            <a:r>
              <a:rPr lang="en-US" dirty="0"/>
              <a:t>© 2011 SAGE Publications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324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42EFE0C1-25D7-4946-9FEB-27BE37C1EA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990600" y="1600200"/>
            <a:ext cx="5943600" cy="24384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Child Development: Chapter 7</a:t>
            </a:r>
            <a:br>
              <a:rPr lang="en-US" sz="4000" dirty="0" smtClean="0"/>
            </a:br>
            <a:r>
              <a:rPr lang="en-US" sz="4000" dirty="0" smtClean="0"/>
              <a:t>Cognitive Development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Stage of formal operations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dirty="0" smtClean="0"/>
              <a:t>Abstract thought</a:t>
            </a:r>
          </a:p>
          <a:p>
            <a:pPr eaLnBrk="1" hangingPunct="1">
              <a:buNone/>
            </a:pPr>
            <a:r>
              <a:rPr lang="en-US" sz="3200" dirty="0" err="1" smtClean="0"/>
              <a:t>Hypothetico</a:t>
            </a:r>
            <a:r>
              <a:rPr lang="en-US" sz="3200" dirty="0" smtClean="0"/>
              <a:t>-deductive reasoning: The ability to form hypotheses about how the world works and to reason logically about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Adolescent egocentrism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Elkind’s</a:t>
            </a:r>
            <a:r>
              <a:rPr lang="en-US" dirty="0" smtClean="0"/>
              <a:t> ideas:</a:t>
            </a:r>
          </a:p>
          <a:p>
            <a:r>
              <a:rPr lang="en-US" dirty="0" smtClean="0"/>
              <a:t>Imaginary audience</a:t>
            </a:r>
          </a:p>
          <a:p>
            <a:r>
              <a:rPr lang="en-US" dirty="0" smtClean="0"/>
              <a:t>Personal fable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 of Piaget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Ages are not necessarily correct.</a:t>
            </a:r>
          </a:p>
          <a:p>
            <a:pPr>
              <a:buNone/>
            </a:pPr>
            <a:r>
              <a:rPr lang="en-US" dirty="0" smtClean="0"/>
              <a:t>Stages are not necessarily distinct from one another.</a:t>
            </a:r>
          </a:p>
          <a:p>
            <a:pPr>
              <a:buNone/>
            </a:pPr>
            <a:r>
              <a:rPr lang="en-US" dirty="0" smtClean="0"/>
              <a:t>Do his ideas stand up across cultures?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Core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theory that basic areas of knowledge are innate and built into the human brain. </a:t>
            </a:r>
          </a:p>
          <a:p>
            <a:r>
              <a:rPr lang="en-US" sz="2400" dirty="0" err="1" smtClean="0"/>
              <a:t>Spelke</a:t>
            </a:r>
            <a:r>
              <a:rPr lang="en-US" sz="2400" dirty="0" smtClean="0"/>
              <a:t> and </a:t>
            </a:r>
            <a:r>
              <a:rPr lang="en-US" sz="2400" dirty="0" err="1" smtClean="0"/>
              <a:t>Kinzler</a:t>
            </a:r>
            <a:r>
              <a:rPr lang="en-US" sz="2400" dirty="0" smtClean="0"/>
              <a:t> (2007) present evidence for four areas of core knowledge:</a:t>
            </a:r>
          </a:p>
          <a:p>
            <a:r>
              <a:rPr lang="en-US" sz="2400" dirty="0" smtClean="0"/>
              <a:t>1. Knowledge that an object moves as a cohesive unit, it does not contact another object unless they are close to each other, and it moves on a continuous path.</a:t>
            </a:r>
          </a:p>
          <a:p>
            <a:r>
              <a:rPr lang="en-US" sz="2400" dirty="0" smtClean="0"/>
              <a:t>2. Knowledge that agents (people) act purposefully toward a goal. </a:t>
            </a:r>
          </a:p>
          <a:p>
            <a:r>
              <a:rPr lang="en-US" sz="2400" dirty="0" smtClean="0"/>
              <a:t>3. Knowledge (within limits) of number </a:t>
            </a:r>
            <a:endParaRPr lang="en-US" sz="2400" i="1" dirty="0" smtClean="0"/>
          </a:p>
          <a:p>
            <a:r>
              <a:rPr lang="en-US" sz="2400" dirty="0" smtClean="0"/>
              <a:t>4. Knowledge of spatial relationships,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 Vygotsky (1896 - 1934)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Zone of proximal development and Scaffolding</a:t>
            </a:r>
          </a:p>
          <a:p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Private speech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information is selected, stored, and retrieved </a:t>
            </a:r>
          </a:p>
          <a:p>
            <a:r>
              <a:rPr lang="en-US" dirty="0" smtClean="0"/>
              <a:t>the stores model </a:t>
            </a:r>
          </a:p>
          <a:p>
            <a:r>
              <a:rPr lang="en-US" dirty="0" smtClean="0"/>
              <a:t>the connectionist or neural network model.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Attention</a:t>
            </a:r>
          </a:p>
          <a:p>
            <a:r>
              <a:rPr lang="en-US" dirty="0" smtClean="0"/>
              <a:t>Memory</a:t>
            </a:r>
          </a:p>
          <a:p>
            <a:r>
              <a:rPr lang="en-US" dirty="0" smtClean="0"/>
              <a:t>Executive function</a:t>
            </a:r>
          </a:p>
          <a:p>
            <a:r>
              <a:rPr lang="en-US" dirty="0" smtClean="0"/>
              <a:t>Metacognition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411662"/>
          </a:xfrm>
        </p:spPr>
        <p:txBody>
          <a:bodyPr/>
          <a:lstStyle/>
          <a:p>
            <a:r>
              <a:rPr lang="en-US" dirty="0" smtClean="0"/>
              <a:t>Infancy</a:t>
            </a:r>
          </a:p>
          <a:p>
            <a:pPr lvl="1"/>
            <a:r>
              <a:rPr lang="en-US" dirty="0" smtClean="0"/>
              <a:t>Infant preference for novelty</a:t>
            </a:r>
          </a:p>
          <a:p>
            <a:pPr lvl="1"/>
            <a:r>
              <a:rPr lang="en-US" dirty="0" smtClean="0"/>
              <a:t>Habituation</a:t>
            </a:r>
          </a:p>
          <a:p>
            <a:r>
              <a:rPr lang="en-US" dirty="0" smtClean="0"/>
              <a:t>Childhood</a:t>
            </a:r>
          </a:p>
          <a:p>
            <a:pPr lvl="1"/>
            <a:r>
              <a:rPr lang="en-US" dirty="0" smtClean="0"/>
              <a:t>Ability to direct and sustain attention</a:t>
            </a:r>
          </a:p>
          <a:p>
            <a:pPr lvl="1"/>
            <a:r>
              <a:rPr lang="en-US" dirty="0" smtClean="0"/>
              <a:t>Individual differences</a:t>
            </a:r>
          </a:p>
          <a:p>
            <a:pPr lvl="1"/>
            <a:r>
              <a:rPr lang="en-US" dirty="0" smtClean="0"/>
              <a:t>Processing efficiency: automaticity</a:t>
            </a:r>
          </a:p>
          <a:p>
            <a:r>
              <a:rPr lang="en-US" dirty="0" smtClean="0"/>
              <a:t>Adolescence</a:t>
            </a:r>
          </a:p>
          <a:p>
            <a:pPr lvl="1"/>
            <a:r>
              <a:rPr lang="en-US" dirty="0" smtClean="0"/>
              <a:t>Multitasking myth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3-7% of children, more boys than girls</a:t>
            </a:r>
          </a:p>
          <a:p>
            <a:r>
              <a:rPr lang="en-US" dirty="0" smtClean="0"/>
              <a:t>Two types:</a:t>
            </a:r>
          </a:p>
          <a:p>
            <a:pPr lvl="1"/>
            <a:r>
              <a:rPr lang="en-US" dirty="0" smtClean="0"/>
              <a:t>Inattentive type</a:t>
            </a:r>
          </a:p>
          <a:p>
            <a:pPr lvl="1"/>
            <a:r>
              <a:rPr lang="en-US" dirty="0" smtClean="0"/>
              <a:t>Hyperactive/impulsive type</a:t>
            </a:r>
          </a:p>
          <a:p>
            <a:r>
              <a:rPr lang="en-US" dirty="0" smtClean="0"/>
              <a:t>Treatments:</a:t>
            </a:r>
          </a:p>
          <a:p>
            <a:pPr lvl="1"/>
            <a:r>
              <a:rPr lang="en-US" dirty="0" smtClean="0"/>
              <a:t>Work with parents</a:t>
            </a:r>
          </a:p>
          <a:p>
            <a:pPr lvl="1"/>
            <a:r>
              <a:rPr lang="en-US" dirty="0" smtClean="0"/>
              <a:t>Work with school and teachers</a:t>
            </a:r>
          </a:p>
          <a:p>
            <a:pPr lvl="1"/>
            <a:r>
              <a:rPr lang="en-US" dirty="0" smtClean="0"/>
              <a:t>medication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Infancy</a:t>
            </a:r>
          </a:p>
          <a:p>
            <a:pPr lvl="1"/>
            <a:r>
              <a:rPr lang="en-US" dirty="0" err="1" smtClean="0"/>
              <a:t>Rovee</a:t>
            </a:r>
            <a:r>
              <a:rPr lang="en-US" dirty="0" smtClean="0"/>
              <a:t>-Collier’s paradigm showed that 6 month olds remember a stimulus for 1 week, 18 month olds remember for13 weeks.</a:t>
            </a:r>
          </a:p>
          <a:p>
            <a:pPr lvl="1"/>
            <a:r>
              <a:rPr lang="en-US" dirty="0" smtClean="0"/>
              <a:t>Infantile amnesia – although infants can remember, older children and adults have difficulty remembering events from before age 3.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Outline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0" cy="3657600"/>
          </a:xfrm>
        </p:spPr>
        <p:txBody>
          <a:bodyPr/>
          <a:lstStyle/>
          <a:p>
            <a:r>
              <a:rPr lang="en-US" dirty="0" smtClean="0"/>
              <a:t>What Is Cognitive Development? </a:t>
            </a:r>
          </a:p>
          <a:p>
            <a:r>
              <a:rPr lang="en-US" dirty="0" smtClean="0"/>
              <a:t>Theories of Cognitive Development </a:t>
            </a:r>
          </a:p>
          <a:p>
            <a:pPr lvl="1"/>
            <a:r>
              <a:rPr lang="en-US" dirty="0" smtClean="0"/>
              <a:t>Piaget’s Theory of Cognitive Development </a:t>
            </a:r>
          </a:p>
          <a:p>
            <a:pPr lvl="1"/>
            <a:r>
              <a:rPr lang="en-US" dirty="0" smtClean="0"/>
              <a:t>Theory of Core Knowledge </a:t>
            </a:r>
          </a:p>
          <a:p>
            <a:pPr lvl="1"/>
            <a:r>
              <a:rPr lang="en-US" dirty="0" smtClean="0"/>
              <a:t>Vygotsky’s Sociocultural Theory of Cognitive Development </a:t>
            </a:r>
          </a:p>
          <a:p>
            <a:pPr lvl="1"/>
            <a:r>
              <a:rPr lang="en-US" dirty="0" smtClean="0"/>
              <a:t>Information Processing </a:t>
            </a:r>
          </a:p>
          <a:p>
            <a:r>
              <a:rPr lang="en-US" dirty="0" smtClean="0"/>
              <a:t>Comparing Theories of Cognitive Development</a:t>
            </a:r>
            <a:endParaRPr lang="en-US" b="1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Apple</a:t>
            </a:r>
          </a:p>
          <a:p>
            <a:r>
              <a:rPr lang="en-US" dirty="0" smtClean="0"/>
              <a:t>Iron</a:t>
            </a:r>
          </a:p>
          <a:p>
            <a:r>
              <a:rPr lang="en-US" dirty="0" smtClean="0"/>
              <a:t>Stapler</a:t>
            </a:r>
          </a:p>
          <a:p>
            <a:r>
              <a:rPr lang="en-US" dirty="0" smtClean="0"/>
              <a:t>Monkey</a:t>
            </a:r>
          </a:p>
          <a:p>
            <a:r>
              <a:rPr lang="en-US" dirty="0" smtClean="0"/>
              <a:t>River</a:t>
            </a:r>
          </a:p>
          <a:p>
            <a:r>
              <a:rPr lang="en-US" dirty="0" smtClean="0"/>
              <a:t>Pencil</a:t>
            </a:r>
          </a:p>
          <a:p>
            <a:r>
              <a:rPr lang="en-US" dirty="0" smtClean="0"/>
              <a:t>Mountain</a:t>
            </a:r>
          </a:p>
          <a:p>
            <a:r>
              <a:rPr lang="en-US" dirty="0" smtClean="0"/>
              <a:t>Driver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in childhood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Encoding strategies</a:t>
            </a:r>
          </a:p>
          <a:p>
            <a:pPr lvl="1"/>
            <a:r>
              <a:rPr lang="en-US" dirty="0" smtClean="0"/>
              <a:t>Scripts</a:t>
            </a:r>
          </a:p>
          <a:p>
            <a:pPr lvl="1"/>
            <a:r>
              <a:rPr lang="en-US" dirty="0" smtClean="0"/>
              <a:t>Repetition/rehearsal</a:t>
            </a:r>
          </a:p>
          <a:p>
            <a:pPr lvl="1"/>
            <a:r>
              <a:rPr lang="en-US" dirty="0" smtClean="0"/>
              <a:t>Organization/association</a:t>
            </a:r>
          </a:p>
          <a:p>
            <a:pPr lvl="1"/>
            <a:r>
              <a:rPr lang="en-US" dirty="0" smtClean="0"/>
              <a:t>Elaboration</a:t>
            </a:r>
          </a:p>
          <a:p>
            <a:r>
              <a:rPr lang="en-US" dirty="0" smtClean="0"/>
              <a:t>Knowledge base</a:t>
            </a:r>
          </a:p>
          <a:p>
            <a:pPr marL="342900" lvl="1" indent="-342900">
              <a:buClr>
                <a:schemeClr val="tx2"/>
              </a:buClr>
            </a:pPr>
            <a:r>
              <a:rPr lang="en-US" dirty="0" smtClean="0"/>
              <a:t>The more someone knows about a topic, the easier it is to remember new, related information.</a:t>
            </a:r>
          </a:p>
          <a:p>
            <a:r>
              <a:rPr lang="en-US" dirty="0" smtClean="0"/>
              <a:t>False memories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Executive function coordinates attention and memory and controls behavioral responses for the purpose of attaining a certain goal. </a:t>
            </a:r>
          </a:p>
          <a:p>
            <a:r>
              <a:rPr lang="en-US" dirty="0" smtClean="0"/>
              <a:t>Inhibition: the ability to stay on task and ignore distractions</a:t>
            </a:r>
          </a:p>
          <a:p>
            <a:r>
              <a:rPr lang="en-US" dirty="0" smtClean="0"/>
              <a:t>Cognitive flexibility: the ability to switch focus as you need to in order to complete the task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Metacognition: the ability to think about and monitor one’s own thoughts and cognitive activities.</a:t>
            </a:r>
          </a:p>
          <a:p>
            <a:r>
              <a:rPr lang="en-US" dirty="0" smtClean="0"/>
              <a:t>Metamemory: the understanding of memory, how it works, and how to use it effectively.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Cognitive Theories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1"/>
            <a:ext cx="8534400" cy="285604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What is Cognitive Development?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490663"/>
            <a:ext cx="7772400" cy="4411662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Cognition is the study of how the mind works. </a:t>
            </a:r>
          </a:p>
          <a:p>
            <a:pPr eaLnBrk="1" hangingPunct="1">
              <a:buNone/>
            </a:pPr>
            <a:r>
              <a:rPr lang="en-US" dirty="0" smtClean="0"/>
              <a:t>Cognitive development focuses on the changes that occur in how we think and learn as we grow. </a:t>
            </a:r>
          </a:p>
          <a:p>
            <a:pPr eaLnBrk="1" hangingPunct="1">
              <a:buNone/>
            </a:pPr>
            <a:r>
              <a:rPr lang="en-US" dirty="0" smtClean="0"/>
              <a:t>Children do not just know less than adults do, there are differences in the very way that they think about and understand their experiences.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543800" cy="1189038"/>
          </a:xfrm>
        </p:spPr>
        <p:txBody>
          <a:bodyPr/>
          <a:lstStyle/>
          <a:p>
            <a:r>
              <a:rPr lang="en-US" sz="3600" dirty="0" smtClean="0"/>
              <a:t>Theories of Cognitive Development: Piaget’s theory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114800"/>
          </a:xfrm>
        </p:spPr>
        <p:txBody>
          <a:bodyPr/>
          <a:lstStyle/>
          <a:p>
            <a:r>
              <a:rPr lang="en-US" sz="2800" dirty="0" smtClean="0"/>
              <a:t>Major contributions of Piaget’s theory:</a:t>
            </a:r>
          </a:p>
          <a:p>
            <a:r>
              <a:rPr lang="en-US" sz="2800" dirty="0" smtClean="0"/>
              <a:t>Intelligence is an active, constructive, and dynamic process.</a:t>
            </a:r>
          </a:p>
          <a:p>
            <a:r>
              <a:rPr lang="en-US" sz="2800" dirty="0" smtClean="0"/>
              <a:t>Mistakes children make in their thinking indicate the nature of their thought processes</a:t>
            </a:r>
          </a:p>
          <a:p>
            <a:r>
              <a:rPr lang="en-US" sz="2800" dirty="0" smtClean="0"/>
              <a:t>As children develop, the structure of their thinking changes, and these new modes of thought are based on the earlier structures </a:t>
            </a:r>
          </a:p>
          <a:p>
            <a:pPr lvl="1">
              <a:buNone/>
            </a:pPr>
            <a:r>
              <a:rPr lang="en-US" sz="1200" dirty="0" smtClean="0"/>
              <a:t>(</a:t>
            </a:r>
            <a:r>
              <a:rPr lang="en-US" sz="1200" dirty="0" err="1" smtClean="0"/>
              <a:t>Flavell</a:t>
            </a:r>
            <a:r>
              <a:rPr lang="en-US" sz="1200" dirty="0" smtClean="0"/>
              <a:t> et al., 2002).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3716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Piaget: Process of Development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590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Schemas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Disequilibrium/equilibration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Assimilation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Accommodation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543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Piaget’s Stages of Cognitive Development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3921125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dirty="0" smtClean="0"/>
              <a:t>Sensorimotor stage (birth-2 years)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dirty="0" smtClean="0"/>
              <a:t>Preoperational stage (2-7 years)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dirty="0" smtClean="0"/>
              <a:t>Concrete operational stage (7-12 years)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dirty="0" smtClean="0"/>
              <a:t>Formal operational stage (12 years and older)</a:t>
            </a:r>
          </a:p>
          <a:p>
            <a:pPr marL="514350" indent="-514350" eaLnBrk="1" hangingPunct="1">
              <a:buFont typeface="Wingdings" pitchFamily="2" charset="2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Sensorimotor</a:t>
            </a:r>
            <a:r>
              <a:rPr lang="en-US" dirty="0" smtClean="0"/>
              <a:t> Stage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7239000" cy="4876800"/>
          </a:xfrm>
        </p:spPr>
        <p:txBody>
          <a:bodyPr/>
          <a:lstStyle/>
          <a:p>
            <a:r>
              <a:rPr lang="en-US" dirty="0" smtClean="0"/>
              <a:t>From reflexes to goal-directed activity</a:t>
            </a:r>
          </a:p>
          <a:p>
            <a:r>
              <a:rPr lang="en-US" dirty="0" smtClean="0"/>
              <a:t>From the body to the outside world</a:t>
            </a:r>
          </a:p>
          <a:p>
            <a:r>
              <a:rPr lang="en-US" dirty="0" smtClean="0"/>
              <a:t>Development of object permanence</a:t>
            </a:r>
          </a:p>
          <a:p>
            <a:r>
              <a:rPr lang="en-US" dirty="0" smtClean="0"/>
              <a:t>From action to mental representation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543800" cy="96043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Preoperational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162800" cy="47244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Development of symbols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Transductive reasoning and magical explanations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Egocentrism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Animism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Lack of conservation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543800" cy="1447800"/>
          </a:xfrm>
        </p:spPr>
        <p:txBody>
          <a:bodyPr/>
          <a:lstStyle/>
          <a:p>
            <a:r>
              <a:rPr lang="en-US" sz="4000" dirty="0" smtClean="0"/>
              <a:t>Stage of Concrete Operations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Logical thought</a:t>
            </a:r>
          </a:p>
          <a:p>
            <a:r>
              <a:rPr lang="en-US" sz="3200" dirty="0" smtClean="0"/>
              <a:t>Reversibility </a:t>
            </a:r>
          </a:p>
          <a:p>
            <a:r>
              <a:rPr lang="en-US" sz="3200" dirty="0" smtClean="0"/>
              <a:t>Classification</a:t>
            </a:r>
          </a:p>
          <a:p>
            <a:r>
              <a:rPr lang="en-US" sz="3200" dirty="0" smtClean="0"/>
              <a:t>Not capable of thinking abstractly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evine_template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1034</TotalTime>
  <Words>831</Words>
  <Application>Microsoft Macintosh PowerPoint</Application>
  <PresentationFormat>On-screen Show (4:3)</PresentationFormat>
  <Paragraphs>142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Levine_template</vt:lpstr>
      <vt:lpstr>Child Development: Chapter 7 Cognitive Development  </vt:lpstr>
      <vt:lpstr>Chapter Outline</vt:lpstr>
      <vt:lpstr>What is Cognitive Development?</vt:lpstr>
      <vt:lpstr>Theories of Cognitive Development: Piaget’s theory</vt:lpstr>
      <vt:lpstr>Piaget: Process of Development</vt:lpstr>
      <vt:lpstr>Piaget’s Stages of Cognitive Development</vt:lpstr>
      <vt:lpstr>Sensorimotor Stage</vt:lpstr>
      <vt:lpstr>Preoperational Stage</vt:lpstr>
      <vt:lpstr>Stage of Concrete Operations</vt:lpstr>
      <vt:lpstr>Stage of formal operations</vt:lpstr>
      <vt:lpstr>Adolescent egocentrism</vt:lpstr>
      <vt:lpstr>Critique of Piaget</vt:lpstr>
      <vt:lpstr>Theory of Core Knowledge</vt:lpstr>
      <vt:lpstr>Lev Vygotsky (1896 - 1934) </vt:lpstr>
      <vt:lpstr>Information processing</vt:lpstr>
      <vt:lpstr>Processing information</vt:lpstr>
      <vt:lpstr>Attention</vt:lpstr>
      <vt:lpstr>ADHD</vt:lpstr>
      <vt:lpstr>Memory</vt:lpstr>
      <vt:lpstr>Remember these</vt:lpstr>
      <vt:lpstr>Memory in childhood</vt:lpstr>
      <vt:lpstr>Executive Function </vt:lpstr>
      <vt:lpstr>Metacognition</vt:lpstr>
      <vt:lpstr>Comparing Cognitive Theories</vt:lpstr>
    </vt:vector>
  </TitlesOfParts>
  <Company>KUMC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Development</dc:title>
  <dc:creator>Sara</dc:creator>
  <cp:lastModifiedBy>Jessica Kalin</cp:lastModifiedBy>
  <cp:revision>120</cp:revision>
  <dcterms:created xsi:type="dcterms:W3CDTF">2010-05-21T14:34:07Z</dcterms:created>
  <dcterms:modified xsi:type="dcterms:W3CDTF">2014-05-14T04:15:23Z</dcterms:modified>
</cp:coreProperties>
</file>